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7833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370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912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986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401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563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452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365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173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82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206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16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624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51210-B996-4991-8DB6-0DE81B38CEB0}" type="datetimeFigureOut">
              <a:rPr lang="en-IE" smtClean="0"/>
              <a:pPr/>
              <a:t>22/11/2019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672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atrionaogrady@rcsi.i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atogrady@rcsi.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57338"/>
            <a:ext cx="6858000" cy="338944"/>
          </a:xfrm>
        </p:spPr>
        <p:txBody>
          <a:bodyPr>
            <a:noAutofit/>
          </a:bodyPr>
          <a:lstStyle/>
          <a:p>
            <a:r>
              <a:rPr lang="en-IE" sz="1800" b="1" dirty="0" smtClean="0">
                <a:latin typeface="+mn-lt"/>
                <a:cs typeface="Arabic Typesetting" panose="03020402040406030203" pitchFamily="66" charset="-78"/>
              </a:rPr>
              <a:t>RCSI Deanery Day Meeting</a:t>
            </a:r>
            <a:endParaRPr lang="en-IE" sz="1800" dirty="0">
              <a:latin typeface="+mn-lt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240" y="431763"/>
            <a:ext cx="6336704" cy="278779"/>
          </a:xfrm>
          <a:ln cmpd="tri">
            <a:noFill/>
          </a:ln>
        </p:spPr>
        <p:txBody>
          <a:bodyPr>
            <a:normAutofit fontScale="25000" lnSpcReduction="20000"/>
          </a:bodyPr>
          <a:lstStyle/>
          <a:p>
            <a:pPr algn="l"/>
            <a:endParaRPr lang="en-IE" sz="3000" b="1" dirty="0" smtClean="0"/>
          </a:p>
          <a:p>
            <a:r>
              <a:rPr lang="en-IE" sz="7200" b="1" dirty="0" smtClean="0">
                <a:solidFill>
                  <a:schemeClr val="tx1"/>
                </a:solidFill>
              </a:rPr>
              <a:t>13 December, 2019, RCSI Stephens Green Albert Theatre</a:t>
            </a:r>
          </a:p>
          <a:p>
            <a:pPr algn="l"/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000" y="8553536"/>
            <a:ext cx="603448" cy="54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8635166"/>
            <a:ext cx="1512168" cy="461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8492" y="1316529"/>
            <a:ext cx="6586802" cy="75494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09.00-9.20am		</a:t>
            </a:r>
            <a:r>
              <a:rPr lang="en-IE" sz="1200" b="1" dirty="0" smtClean="0">
                <a:solidFill>
                  <a:schemeClr val="tx1"/>
                </a:solidFill>
              </a:rPr>
              <a:t>Registration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b="1" dirty="0" smtClean="0">
                <a:solidFill>
                  <a:schemeClr val="tx1"/>
                </a:solidFill>
              </a:rPr>
              <a:t>and Poster Viewing</a:t>
            </a:r>
          </a:p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09.20am 		Introduction (Professor David Cotter, RCSI)</a:t>
            </a:r>
            <a:r>
              <a:rPr lang="en-US" sz="12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</a:p>
          <a:p>
            <a:pPr lvl="0" algn="l">
              <a:spcBef>
                <a:spcPts val="0"/>
              </a:spcBef>
            </a:pPr>
            <a:endParaRPr lang="en-IE" sz="1200" b="1" i="1" dirty="0" smtClean="0">
              <a:solidFill>
                <a:srgbClr val="0070C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IE" sz="1200" b="1" i="1" dirty="0" smtClean="0">
                <a:solidFill>
                  <a:srgbClr val="0070C0"/>
                </a:solidFill>
              </a:rPr>
              <a:t>Morning session </a:t>
            </a:r>
            <a:r>
              <a:rPr lang="en-IE" sz="1200" b="1" i="1" dirty="0">
                <a:solidFill>
                  <a:srgbClr val="0070C0"/>
                </a:solidFill>
              </a:rPr>
              <a:t>chairs </a:t>
            </a:r>
            <a:r>
              <a:rPr lang="en-IE" sz="1200" b="1" i="1" dirty="0" smtClean="0">
                <a:solidFill>
                  <a:srgbClr val="0070C0"/>
                </a:solidFill>
              </a:rPr>
              <a:t>Dr Bobby Smyth and </a:t>
            </a:r>
            <a:r>
              <a:rPr lang="en-IE" sz="1200" b="1" i="1" dirty="0">
                <a:solidFill>
                  <a:srgbClr val="0070C0"/>
                </a:solidFill>
              </a:rPr>
              <a:t>Dr </a:t>
            </a:r>
            <a:r>
              <a:rPr lang="en-IE" sz="1200" b="1" i="1" dirty="0" smtClean="0">
                <a:solidFill>
                  <a:srgbClr val="0070C0"/>
                </a:solidFill>
              </a:rPr>
              <a:t>Ina Kelly </a:t>
            </a:r>
            <a:endParaRPr lang="en-IE" sz="1200" b="1" i="1" dirty="0">
              <a:solidFill>
                <a:srgbClr val="0070C0"/>
              </a:solidFill>
            </a:endParaRPr>
          </a:p>
          <a:p>
            <a:pPr algn="l"/>
            <a:r>
              <a:rPr lang="en-IE" sz="12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09.30-10.15am	Dr Ina Kelly (</a:t>
            </a:r>
            <a:r>
              <a:rPr lang="en-IE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Department of Public </a:t>
            </a:r>
            <a:r>
              <a:rPr lang="en-IE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Health, HSE) </a:t>
            </a:r>
          </a:p>
          <a:p>
            <a:pPr algn="l"/>
            <a:r>
              <a:rPr lang="en-IE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IE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IE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“Climate </a:t>
            </a:r>
            <a:r>
              <a:rPr lang="en-IE" sz="12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Change, Health and Building Resilience”</a:t>
            </a:r>
            <a:endParaRPr lang="en-IE" sz="1200" i="1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10.15 - 11.00am</a:t>
            </a:r>
            <a:r>
              <a:rPr lang="en-US" sz="12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	Professor Jim Lucey (St Patrick’s Hospital and TCD)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ea typeface="Times New Roman" panose="02020603050405020304" pitchFamily="18" charset="0"/>
              </a:rPr>
              <a:t>	</a:t>
            </a:r>
            <a:r>
              <a:rPr lang="en-US" sz="12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	</a:t>
            </a:r>
            <a:r>
              <a:rPr lang="en-US" sz="1200" i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‘A </a:t>
            </a:r>
            <a:r>
              <a:rPr lang="en-US" sz="1200" i="1" dirty="0">
                <a:solidFill>
                  <a:schemeClr val="tx1"/>
                </a:solidFill>
                <a:ea typeface="Times New Roman" panose="02020603050405020304" pitchFamily="18" charset="0"/>
              </a:rPr>
              <a:t>public health perspective on mental health care from drugs to </a:t>
            </a:r>
            <a:r>
              <a:rPr lang="en-US" sz="1200" i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			therapy </a:t>
            </a:r>
            <a:r>
              <a:rPr lang="en-US" sz="1200" i="1" dirty="0">
                <a:solidFill>
                  <a:schemeClr val="tx1"/>
                </a:solidFill>
                <a:ea typeface="Times New Roman" panose="02020603050405020304" pitchFamily="18" charset="0"/>
              </a:rPr>
              <a:t>and back again'</a:t>
            </a:r>
            <a:r>
              <a:rPr lang="en-US" sz="1200" i="1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endParaRPr lang="en-US" sz="1200" i="1" dirty="0" smtClean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endParaRPr lang="en-US" sz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11.00 - 11.30am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IE" sz="1200" dirty="0">
                <a:solidFill>
                  <a:schemeClr val="tx1"/>
                </a:solidFill>
              </a:rPr>
              <a:t>T</a:t>
            </a:r>
            <a:r>
              <a:rPr lang="en-IE" sz="1200" b="1" dirty="0">
                <a:solidFill>
                  <a:schemeClr val="tx1"/>
                </a:solidFill>
              </a:rPr>
              <a:t>ea with Poster </a:t>
            </a:r>
            <a:r>
              <a:rPr lang="en-IE" sz="1200" b="1" dirty="0" smtClean="0">
                <a:solidFill>
                  <a:schemeClr val="tx1"/>
                </a:solidFill>
              </a:rPr>
              <a:t>Viewing</a:t>
            </a:r>
          </a:p>
          <a:p>
            <a:pPr algn="l">
              <a:spcBef>
                <a:spcPts val="0"/>
              </a:spcBef>
            </a:pPr>
            <a:endParaRPr lang="en-IE" sz="1200" b="1" dirty="0">
              <a:solidFill>
                <a:schemeClr val="tx1"/>
              </a:solidFill>
            </a:endParaRPr>
          </a:p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11.30 - 12.15am	</a:t>
            </a:r>
            <a:r>
              <a:rPr lang="en-IE" sz="1200" dirty="0">
                <a:solidFill>
                  <a:schemeClr val="tx1"/>
                </a:solidFill>
              </a:rPr>
              <a:t>Professor </a:t>
            </a:r>
            <a:r>
              <a:rPr lang="en-IE" sz="1200" dirty="0" smtClean="0">
                <a:solidFill>
                  <a:schemeClr val="tx1"/>
                </a:solidFill>
              </a:rPr>
              <a:t>Joe Barry (</a:t>
            </a:r>
            <a:r>
              <a:rPr lang="en-IE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Department</a:t>
            </a:r>
            <a:r>
              <a:rPr lang="en-IE" sz="1200" dirty="0" smtClean="0">
                <a:solidFill>
                  <a:schemeClr val="tx1"/>
                </a:solidFill>
              </a:rPr>
              <a:t> Public Health, TCD)  </a:t>
            </a:r>
            <a:endParaRPr lang="en-IE" sz="12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IE" sz="1200" dirty="0">
                <a:solidFill>
                  <a:schemeClr val="tx1"/>
                </a:solidFill>
              </a:rPr>
              <a:t>		</a:t>
            </a:r>
            <a:r>
              <a:rPr lang="en-IE" sz="1200" i="1" dirty="0" smtClean="0">
                <a:solidFill>
                  <a:schemeClr val="tx1"/>
                </a:solidFill>
              </a:rPr>
              <a:t>‘</a:t>
            </a:r>
            <a:r>
              <a:rPr lang="en-US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Public </a:t>
            </a:r>
            <a:r>
              <a:rPr lang="en-US" sz="12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Health Alcohol Policy and politics</a:t>
            </a:r>
            <a:r>
              <a:rPr lang="en-US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; The </a:t>
            </a:r>
            <a:r>
              <a:rPr lang="en-US" sz="12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Good, the </a:t>
            </a:r>
            <a:r>
              <a:rPr lang="en-US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Bad and 			the Ugly’</a:t>
            </a:r>
          </a:p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12.15 - 01.00pm	Dr </a:t>
            </a:r>
            <a:r>
              <a:rPr lang="en-IE" sz="1200" dirty="0">
                <a:solidFill>
                  <a:schemeClr val="tx1"/>
                </a:solidFill>
              </a:rPr>
              <a:t>Bobby </a:t>
            </a:r>
            <a:r>
              <a:rPr lang="en-IE" sz="1200" dirty="0" smtClean="0">
                <a:solidFill>
                  <a:schemeClr val="tx1"/>
                </a:solidFill>
              </a:rPr>
              <a:t>Smyth (</a:t>
            </a:r>
            <a:r>
              <a:rPr lang="en-IE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Department</a:t>
            </a:r>
            <a:r>
              <a:rPr lang="en-IE" sz="1200" dirty="0" smtClean="0">
                <a:solidFill>
                  <a:schemeClr val="tx1"/>
                </a:solidFill>
              </a:rPr>
              <a:t> Public Health, TCD)</a:t>
            </a:r>
            <a:endParaRPr lang="en-IE" sz="1200" dirty="0">
              <a:solidFill>
                <a:schemeClr val="tx1"/>
              </a:solidFill>
            </a:endParaRPr>
          </a:p>
          <a:p>
            <a:pPr algn="l"/>
            <a:r>
              <a:rPr lang="en-IE" sz="1200" dirty="0">
                <a:solidFill>
                  <a:schemeClr val="tx1"/>
                </a:solidFill>
              </a:rPr>
              <a:t>		</a:t>
            </a:r>
            <a:r>
              <a:rPr lang="en-IE" sz="1200" i="1" dirty="0" smtClean="0">
                <a:solidFill>
                  <a:schemeClr val="tx1"/>
                </a:solidFill>
              </a:rPr>
              <a:t>‘Shutting </a:t>
            </a:r>
            <a:r>
              <a:rPr lang="en-IE" sz="1200" i="1" dirty="0">
                <a:solidFill>
                  <a:schemeClr val="tx1"/>
                </a:solidFill>
              </a:rPr>
              <a:t>down the Headshops: an example of an effective </a:t>
            </a:r>
            <a:r>
              <a:rPr lang="en-IE" sz="1200" i="1" dirty="0" smtClean="0">
                <a:solidFill>
                  <a:schemeClr val="tx1"/>
                </a:solidFill>
              </a:rPr>
              <a:t>				public mental </a:t>
            </a:r>
            <a:r>
              <a:rPr lang="en-IE" sz="1200" i="1" dirty="0">
                <a:solidFill>
                  <a:schemeClr val="tx1"/>
                </a:solidFill>
              </a:rPr>
              <a:t>health </a:t>
            </a:r>
            <a:r>
              <a:rPr lang="en-IE" sz="1200" i="1" dirty="0" smtClean="0">
                <a:solidFill>
                  <a:schemeClr val="tx1"/>
                </a:solidFill>
              </a:rPr>
              <a:t>intervention</a:t>
            </a:r>
            <a:r>
              <a:rPr lang="en-IE" sz="1200" dirty="0" smtClean="0">
                <a:solidFill>
                  <a:schemeClr val="tx1"/>
                </a:solidFill>
              </a:rPr>
              <a:t>’</a:t>
            </a:r>
            <a:endParaRPr lang="en-US" sz="1200" dirty="0">
              <a:solidFill>
                <a:schemeClr val="tx1"/>
              </a:solidFill>
            </a:endParaRPr>
          </a:p>
          <a:p>
            <a:pPr algn="l"/>
            <a:endParaRPr lang="en-IE" sz="1200" dirty="0" smtClean="0">
              <a:solidFill>
                <a:schemeClr val="tx1"/>
              </a:solidFill>
            </a:endParaRPr>
          </a:p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01.00 - 01.30pm	</a:t>
            </a:r>
            <a:r>
              <a:rPr lang="en-IE" sz="1200" b="1" dirty="0" smtClean="0">
                <a:solidFill>
                  <a:schemeClr val="tx1"/>
                </a:solidFill>
              </a:rPr>
              <a:t>Lunch break with Poster viewing</a:t>
            </a:r>
          </a:p>
          <a:p>
            <a:pPr algn="l"/>
            <a:endParaRPr lang="en-IE" sz="1200" b="1" i="1" dirty="0" smtClean="0">
              <a:solidFill>
                <a:srgbClr val="0070C0"/>
              </a:solidFill>
            </a:endParaRPr>
          </a:p>
          <a:p>
            <a:pPr algn="l"/>
            <a:r>
              <a:rPr lang="en-IE" sz="1200" b="1" i="1" dirty="0" smtClean="0">
                <a:solidFill>
                  <a:srgbClr val="0070C0"/>
                </a:solidFill>
              </a:rPr>
              <a:t>Afternoon session chairs Professor Mary </a:t>
            </a:r>
            <a:r>
              <a:rPr lang="en-IE" sz="1200" b="1" i="1" dirty="0" smtClean="0">
                <a:solidFill>
                  <a:srgbClr val="0070C0"/>
                </a:solidFill>
              </a:rPr>
              <a:t>Cannon, RCSI </a:t>
            </a:r>
            <a:r>
              <a:rPr lang="en-IE" sz="1200" b="1" i="1" dirty="0" smtClean="0">
                <a:solidFill>
                  <a:srgbClr val="0070C0"/>
                </a:solidFill>
              </a:rPr>
              <a:t>and Dr Julie </a:t>
            </a:r>
            <a:r>
              <a:rPr lang="en-IE" sz="1200" b="1" i="1" dirty="0" err="1" smtClean="0">
                <a:solidFill>
                  <a:srgbClr val="0070C0"/>
                </a:solidFill>
              </a:rPr>
              <a:t>Heslin</a:t>
            </a:r>
            <a:r>
              <a:rPr lang="en-IE" sz="1200" b="1" i="1" dirty="0" smtClean="0">
                <a:solidFill>
                  <a:srgbClr val="0070C0"/>
                </a:solidFill>
              </a:rPr>
              <a:t>, HSE </a:t>
            </a:r>
            <a:endParaRPr lang="en-IE" sz="1200" b="1" i="1" dirty="0" smtClean="0">
              <a:solidFill>
                <a:srgbClr val="0070C0"/>
              </a:solidFill>
            </a:endParaRPr>
          </a:p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01.30pm </a:t>
            </a:r>
            <a:r>
              <a:rPr lang="en-IE" sz="1200" dirty="0">
                <a:solidFill>
                  <a:schemeClr val="tx1"/>
                </a:solidFill>
              </a:rPr>
              <a:t>-</a:t>
            </a:r>
            <a:r>
              <a:rPr lang="en-IE" sz="1200" dirty="0" smtClean="0">
                <a:solidFill>
                  <a:schemeClr val="tx1"/>
                </a:solidFill>
              </a:rPr>
              <a:t>2.00pm</a:t>
            </a:r>
            <a:r>
              <a:rPr lang="en-IE" sz="1200" dirty="0">
                <a:solidFill>
                  <a:schemeClr val="tx1"/>
                </a:solidFill>
              </a:rPr>
              <a:t>	Professor Mary </a:t>
            </a:r>
            <a:r>
              <a:rPr lang="en-IE" sz="1200" dirty="0" smtClean="0">
                <a:solidFill>
                  <a:schemeClr val="tx1"/>
                </a:solidFill>
              </a:rPr>
              <a:t>Cannon, RCSI </a:t>
            </a:r>
            <a:endParaRPr lang="en-IE" sz="1200" dirty="0">
              <a:solidFill>
                <a:schemeClr val="tx1"/>
              </a:solidFill>
            </a:endParaRPr>
          </a:p>
          <a:p>
            <a:pPr algn="l"/>
            <a:r>
              <a:rPr lang="en-IE" sz="1200" dirty="0">
                <a:solidFill>
                  <a:schemeClr val="tx1"/>
                </a:solidFill>
              </a:rPr>
              <a:t>	  	</a:t>
            </a:r>
            <a:r>
              <a:rPr lang="en-IE" sz="1200" i="1" dirty="0">
                <a:solidFill>
                  <a:schemeClr val="tx1"/>
                </a:solidFill>
              </a:rPr>
              <a:t>‘A public health approach to youth mental health’</a:t>
            </a:r>
            <a:endParaRPr lang="en-US" sz="1200" i="1" dirty="0">
              <a:solidFill>
                <a:schemeClr val="tx1"/>
              </a:solidFill>
            </a:endParaRPr>
          </a:p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02.00-2.20 pm		Dr </a:t>
            </a:r>
            <a:r>
              <a:rPr lang="en-IE" sz="1200" dirty="0">
                <a:solidFill>
                  <a:schemeClr val="tx1"/>
                </a:solidFill>
              </a:rPr>
              <a:t>David Mongan (ICAT Fellow, RCSI) </a:t>
            </a:r>
          </a:p>
          <a:p>
            <a:pPr algn="l"/>
            <a:r>
              <a:rPr lang="en-IE" sz="1200" dirty="0">
                <a:solidFill>
                  <a:schemeClr val="tx1"/>
                </a:solidFill>
              </a:rPr>
              <a:t>		</a:t>
            </a:r>
            <a:r>
              <a:rPr lang="en-IE" sz="1200" i="1" dirty="0">
                <a:solidFill>
                  <a:schemeClr val="tx1"/>
                </a:solidFill>
              </a:rPr>
              <a:t>‘</a:t>
            </a:r>
            <a:r>
              <a:rPr lang="en-US" sz="12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Maternal mental disorders in Northern Ireland: associations with 			adverse neonatal outcomes’ </a:t>
            </a:r>
            <a:endParaRPr lang="en-IE" sz="1200" i="1" dirty="0">
              <a:solidFill>
                <a:schemeClr val="tx1"/>
              </a:solidFill>
            </a:endParaRPr>
          </a:p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02.20 </a:t>
            </a:r>
            <a:r>
              <a:rPr lang="en-IE" sz="1200" dirty="0">
                <a:solidFill>
                  <a:schemeClr val="tx1"/>
                </a:solidFill>
              </a:rPr>
              <a:t>– </a:t>
            </a:r>
            <a:r>
              <a:rPr lang="en-IE" sz="1200" dirty="0" smtClean="0">
                <a:solidFill>
                  <a:schemeClr val="tx1"/>
                </a:solidFill>
              </a:rPr>
              <a:t>02.40pm</a:t>
            </a:r>
            <a:r>
              <a:rPr lang="en-IE" sz="1200" dirty="0">
                <a:solidFill>
                  <a:schemeClr val="tx1"/>
                </a:solidFill>
              </a:rPr>
              <a:t>	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Dr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Andrea Bowe SPR in Public Health Medicine </a:t>
            </a:r>
          </a:p>
          <a:p>
            <a:pPr algn="l"/>
            <a:r>
              <a:rPr lang="en-US" sz="1200" i="1" dirty="0">
                <a:solidFill>
                  <a:schemeClr val="tx1"/>
                </a:solidFill>
                <a:latin typeface="Calibri" panose="020F0502020204030204" pitchFamily="34" charset="0"/>
              </a:rPr>
              <a:t>		</a:t>
            </a:r>
            <a:r>
              <a:rPr lang="en-US" sz="1200" i="1" dirty="0">
                <a:solidFill>
                  <a:schemeClr val="tx1"/>
                </a:solidFill>
              </a:rPr>
              <a:t>“Physical activity and mental health. A population perspective”.</a:t>
            </a:r>
          </a:p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02.40pm – 3.30pm	Professor Philip </a:t>
            </a:r>
            <a:r>
              <a:rPr lang="en-IE" sz="1200" dirty="0" smtClean="0">
                <a:solidFill>
                  <a:schemeClr val="tx1"/>
                </a:solidFill>
              </a:rPr>
              <a:t>Dodd, National Office of Suicide Prevention</a:t>
            </a:r>
            <a:endParaRPr lang="en-IE" sz="1200" dirty="0" smtClean="0">
              <a:solidFill>
                <a:schemeClr val="tx1"/>
              </a:solidFill>
            </a:endParaRPr>
          </a:p>
          <a:p>
            <a:pPr algn="l"/>
            <a:r>
              <a:rPr lang="en-IE" sz="1200" dirty="0">
                <a:solidFill>
                  <a:schemeClr val="tx1"/>
                </a:solidFill>
              </a:rPr>
              <a:t>	</a:t>
            </a:r>
            <a:r>
              <a:rPr lang="en-IE" sz="1200" dirty="0" smtClean="0">
                <a:solidFill>
                  <a:schemeClr val="tx1"/>
                </a:solidFill>
              </a:rPr>
              <a:t>	</a:t>
            </a:r>
            <a:r>
              <a:rPr lang="en-IE" sz="1200" i="1" dirty="0" smtClean="0">
                <a:solidFill>
                  <a:schemeClr val="tx1"/>
                </a:solidFill>
              </a:rPr>
              <a:t>‘</a:t>
            </a:r>
            <a:r>
              <a:rPr lang="en-IE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Suicide </a:t>
            </a:r>
            <a:r>
              <a:rPr lang="en-IE" sz="12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Prevention and Public </a:t>
            </a:r>
            <a:r>
              <a:rPr lang="en-IE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Health’</a:t>
            </a:r>
          </a:p>
          <a:p>
            <a:pPr algn="l"/>
            <a:r>
              <a:rPr lang="en-IE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3.30 pm -  3.45pm	Summing Up &amp; Open discussion</a:t>
            </a:r>
            <a:endParaRPr lang="en-IE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endParaRPr lang="en-IE" sz="1200" dirty="0" smtClean="0">
              <a:solidFill>
                <a:schemeClr val="tx1"/>
              </a:solidFill>
            </a:endParaRPr>
          </a:p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		</a:t>
            </a:r>
            <a:r>
              <a:rPr lang="en-IE" sz="1200" b="1" dirty="0">
                <a:solidFill>
                  <a:schemeClr val="tx1"/>
                </a:solidFill>
              </a:rPr>
              <a:t>End </a:t>
            </a:r>
            <a:r>
              <a:rPr lang="en-IE" sz="1200" b="1" dirty="0" smtClean="0">
                <a:solidFill>
                  <a:schemeClr val="tx1"/>
                </a:solidFill>
              </a:rPr>
              <a:t>of General </a:t>
            </a:r>
            <a:r>
              <a:rPr lang="en-IE" sz="1200" b="1" dirty="0">
                <a:solidFill>
                  <a:schemeClr val="tx1"/>
                </a:solidFill>
              </a:rPr>
              <a:t>Meeting </a:t>
            </a:r>
            <a:r>
              <a:rPr lang="en-IE" sz="1200" b="1" dirty="0" smtClean="0">
                <a:solidFill>
                  <a:schemeClr val="tx1"/>
                </a:solidFill>
              </a:rPr>
              <a:t>	</a:t>
            </a:r>
            <a:endParaRPr lang="en-IE" sz="1200" dirty="0" smtClean="0">
              <a:solidFill>
                <a:schemeClr val="tx1"/>
              </a:solidFill>
            </a:endParaRPr>
          </a:p>
          <a:p>
            <a:pPr algn="l"/>
            <a:r>
              <a:rPr lang="en-IE" sz="1200" dirty="0" smtClean="0">
                <a:solidFill>
                  <a:schemeClr val="tx1"/>
                </a:solidFill>
              </a:rPr>
              <a:t>3.45-4.45 		</a:t>
            </a:r>
            <a:r>
              <a:rPr lang="en-IE" sz="1200" b="1" dirty="0" smtClean="0">
                <a:solidFill>
                  <a:schemeClr val="tx1"/>
                </a:solidFill>
              </a:rPr>
              <a:t>Trainee Forum</a:t>
            </a:r>
            <a:r>
              <a:rPr lang="en-IE" sz="1200" dirty="0" smtClean="0">
                <a:solidFill>
                  <a:schemeClr val="tx1"/>
                </a:solidFill>
              </a:rPr>
              <a:t>: Trainee-led meeting</a:t>
            </a:r>
            <a:endParaRPr lang="en-IE" sz="12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accent3">
                    <a:lumMod val="75000"/>
                  </a:schemeClr>
                </a:solidFill>
              </a:rPr>
              <a:t>' 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</a:rPr>
              <a:t>Moving to Public Mental Health'</a:t>
            </a:r>
            <a:endParaRPr lang="en-US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640" y="8592398"/>
            <a:ext cx="64807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dirty="0" smtClean="0">
                <a:solidFill>
                  <a:schemeClr val="accent2">
                    <a:lumMod val="75000"/>
                  </a:schemeClr>
                </a:solidFill>
              </a:rPr>
              <a:t>6  External CPD points </a:t>
            </a:r>
          </a:p>
          <a:p>
            <a:pPr algn="ctr"/>
            <a:r>
              <a:rPr lang="en-IE" sz="1100" dirty="0" smtClean="0">
                <a:solidFill>
                  <a:schemeClr val="accent2">
                    <a:lumMod val="75000"/>
                  </a:schemeClr>
                </a:solidFill>
              </a:rPr>
              <a:t>Free Event with pre-registration required as places limited</a:t>
            </a:r>
          </a:p>
          <a:p>
            <a:pPr algn="ctr"/>
            <a:r>
              <a:rPr lang="en-IE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Please contact </a:t>
            </a:r>
            <a:r>
              <a:rPr lang="en-IE" sz="11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catrionaogrady@rcsi.ie</a:t>
            </a:r>
            <a:r>
              <a:rPr lang="en-IE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to reserve / book</a:t>
            </a:r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6577"/>
            <a:ext cx="6858000" cy="597838"/>
          </a:xfrm>
        </p:spPr>
        <p:txBody>
          <a:bodyPr>
            <a:normAutofit fontScale="90000"/>
          </a:bodyPr>
          <a:lstStyle/>
          <a:p>
            <a:r>
              <a:rPr lang="en-IE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RCSI Deanery of the CPI – First Annual Meeting</a:t>
            </a:r>
            <a:r>
              <a:rPr lang="en-I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I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IE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48" y="2195736"/>
            <a:ext cx="6336704" cy="1584176"/>
          </a:xfrm>
          <a:ln cmpd="tri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IE" sz="2600" dirty="0">
                <a:solidFill>
                  <a:schemeClr val="tx1"/>
                </a:solidFill>
              </a:rPr>
              <a:t>The </a:t>
            </a:r>
            <a:r>
              <a:rPr lang="en-IE" sz="2600" dirty="0" smtClean="0">
                <a:solidFill>
                  <a:schemeClr val="tx1"/>
                </a:solidFill>
              </a:rPr>
              <a:t> RCSI Deanery of the CPI invites </a:t>
            </a:r>
            <a:r>
              <a:rPr lang="en-IE" sz="2600" dirty="0">
                <a:solidFill>
                  <a:schemeClr val="tx1"/>
                </a:solidFill>
              </a:rPr>
              <a:t>abstract submissions from all </a:t>
            </a:r>
            <a:r>
              <a:rPr lang="en-IE" sz="2600" dirty="0" smtClean="0">
                <a:solidFill>
                  <a:schemeClr val="tx1"/>
                </a:solidFill>
              </a:rPr>
              <a:t>RCSI Deanery NCHD’s </a:t>
            </a:r>
            <a:r>
              <a:rPr lang="en-IE" sz="2600" dirty="0">
                <a:solidFill>
                  <a:schemeClr val="tx1"/>
                </a:solidFill>
              </a:rPr>
              <a:t>in psychiatry </a:t>
            </a:r>
            <a:r>
              <a:rPr lang="en-IE" sz="2600" dirty="0" smtClean="0">
                <a:solidFill>
                  <a:schemeClr val="tx1"/>
                </a:solidFill>
              </a:rPr>
              <a:t>for Poster. The </a:t>
            </a:r>
            <a:r>
              <a:rPr lang="en-IE" sz="2600" dirty="0">
                <a:solidFill>
                  <a:schemeClr val="tx1"/>
                </a:solidFill>
              </a:rPr>
              <a:t>posters will be displayed over </a:t>
            </a:r>
            <a:r>
              <a:rPr lang="en-IE" sz="2600" dirty="0" smtClean="0">
                <a:solidFill>
                  <a:schemeClr val="tx1"/>
                </a:solidFill>
              </a:rPr>
              <a:t>the course of the meeting and must be available for viewing from 09.15am. </a:t>
            </a:r>
            <a:endParaRPr lang="en-IE" sz="2600" dirty="0">
              <a:solidFill>
                <a:schemeClr val="tx1"/>
              </a:solidFill>
            </a:endParaRPr>
          </a:p>
          <a:p>
            <a:pPr algn="just"/>
            <a:endParaRPr lang="en-IE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27" y="899592"/>
            <a:ext cx="11521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948193"/>
            <a:ext cx="3456384" cy="105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60648" y="3923928"/>
            <a:ext cx="6336704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400" b="1" dirty="0">
                <a:solidFill>
                  <a:schemeClr val="tx1"/>
                </a:solidFill>
              </a:rPr>
              <a:t>Guidelines for sending your abstract:</a:t>
            </a:r>
          </a:p>
          <a:p>
            <a:r>
              <a:rPr lang="en-IE" sz="1400" dirty="0">
                <a:solidFill>
                  <a:schemeClr val="tx1"/>
                </a:solidFill>
              </a:rPr>
              <a:t>1. Please email your submission to </a:t>
            </a:r>
            <a:r>
              <a:rPr lang="en-IE" sz="1400" dirty="0" smtClean="0">
                <a:solidFill>
                  <a:schemeClr val="tx1"/>
                </a:solidFill>
                <a:hlinkClick r:id="rId4"/>
              </a:rPr>
              <a:t>catogrady@rcsi.ie</a:t>
            </a:r>
            <a:r>
              <a:rPr lang="en-IE" sz="1400" dirty="0" smtClean="0">
                <a:solidFill>
                  <a:schemeClr val="tx1"/>
                </a:solidFill>
              </a:rPr>
              <a:t> ,before November 15th</a:t>
            </a:r>
            <a:endParaRPr lang="en-IE" sz="1400" dirty="0">
              <a:solidFill>
                <a:schemeClr val="tx1"/>
              </a:solidFill>
            </a:endParaRPr>
          </a:p>
          <a:p>
            <a:r>
              <a:rPr lang="en-IE" sz="1400" dirty="0" smtClean="0">
                <a:solidFill>
                  <a:schemeClr val="tx1"/>
                </a:solidFill>
              </a:rPr>
              <a:t>2</a:t>
            </a:r>
            <a:r>
              <a:rPr lang="en-IE" sz="1400" dirty="0">
                <a:solidFill>
                  <a:schemeClr val="tx1"/>
                </a:solidFill>
              </a:rPr>
              <a:t>. Abstracts must be in </a:t>
            </a:r>
            <a:r>
              <a:rPr lang="en-IE" sz="1400" dirty="0" smtClean="0">
                <a:solidFill>
                  <a:schemeClr val="tx1"/>
                </a:solidFill>
              </a:rPr>
              <a:t>English or Irish.</a:t>
            </a:r>
            <a:endParaRPr lang="en-IE" sz="1400" dirty="0">
              <a:solidFill>
                <a:schemeClr val="tx1"/>
              </a:solidFill>
            </a:endParaRPr>
          </a:p>
          <a:p>
            <a:r>
              <a:rPr lang="en-IE" sz="1400" dirty="0">
                <a:solidFill>
                  <a:schemeClr val="tx1"/>
                </a:solidFill>
              </a:rPr>
              <a:t>3. Attach your abstract as a Word document, single-spaced using font size 11. Hand-written abstracts</a:t>
            </a:r>
          </a:p>
          <a:p>
            <a:r>
              <a:rPr lang="en-IE" sz="1400" dirty="0">
                <a:solidFill>
                  <a:schemeClr val="tx1"/>
                </a:solidFill>
              </a:rPr>
              <a:t>will not be accepted. (Please do not use any other formatting than specified).</a:t>
            </a:r>
          </a:p>
          <a:p>
            <a:r>
              <a:rPr lang="en-IE" sz="1400" dirty="0">
                <a:solidFill>
                  <a:schemeClr val="tx1"/>
                </a:solidFill>
              </a:rPr>
              <a:t>4. The following information should be included on the email -</a:t>
            </a:r>
          </a:p>
          <a:p>
            <a:r>
              <a:rPr lang="en-IE" sz="1400" dirty="0">
                <a:solidFill>
                  <a:schemeClr val="tx1"/>
                </a:solidFill>
              </a:rPr>
              <a:t> The full name of the presenting author – NOTE: </a:t>
            </a:r>
            <a:r>
              <a:rPr lang="en-IE" sz="1400" b="1" dirty="0">
                <a:solidFill>
                  <a:schemeClr val="tx1"/>
                </a:solidFill>
              </a:rPr>
              <a:t>There may only be one presenting author</a:t>
            </a:r>
          </a:p>
          <a:p>
            <a:r>
              <a:rPr lang="en-IE" sz="1400" b="1" dirty="0">
                <a:solidFill>
                  <a:schemeClr val="tx1"/>
                </a:solidFill>
              </a:rPr>
              <a:t>per abstract</a:t>
            </a:r>
          </a:p>
          <a:p>
            <a:r>
              <a:rPr lang="en-IE" sz="1400" dirty="0">
                <a:solidFill>
                  <a:schemeClr val="tx1"/>
                </a:solidFill>
              </a:rPr>
              <a:t> Your current appointment &amp; place of work address (</a:t>
            </a:r>
            <a:r>
              <a:rPr lang="en-IE" sz="1400" i="1" dirty="0">
                <a:solidFill>
                  <a:schemeClr val="tx1"/>
                </a:solidFill>
              </a:rPr>
              <a:t>this information will be displayed on the</a:t>
            </a:r>
          </a:p>
          <a:p>
            <a:r>
              <a:rPr lang="en-IE" sz="1400" i="1" dirty="0">
                <a:solidFill>
                  <a:schemeClr val="tx1"/>
                </a:solidFill>
              </a:rPr>
              <a:t>programme if you are invited to present)</a:t>
            </a:r>
          </a:p>
          <a:p>
            <a:r>
              <a:rPr lang="en-IE" sz="1400" dirty="0">
                <a:solidFill>
                  <a:schemeClr val="tx1"/>
                </a:solidFill>
              </a:rPr>
              <a:t> Daytime telephone number</a:t>
            </a:r>
          </a:p>
          <a:p>
            <a:r>
              <a:rPr lang="en-IE" sz="1400" dirty="0">
                <a:solidFill>
                  <a:schemeClr val="tx1"/>
                </a:solidFill>
              </a:rPr>
              <a:t>5. The following information should be included on the abstract –</a:t>
            </a:r>
          </a:p>
          <a:p>
            <a:r>
              <a:rPr lang="en-IE" sz="1400" dirty="0">
                <a:solidFill>
                  <a:schemeClr val="tx1"/>
                </a:solidFill>
              </a:rPr>
              <a:t> The title of the abstract typed in </a:t>
            </a:r>
            <a:r>
              <a:rPr lang="en-IE" sz="1400" b="1" dirty="0">
                <a:solidFill>
                  <a:schemeClr val="tx1"/>
                </a:solidFill>
              </a:rPr>
              <a:t>bold</a:t>
            </a:r>
          </a:p>
          <a:p>
            <a:r>
              <a:rPr lang="en-IE" sz="1400" dirty="0">
                <a:solidFill>
                  <a:schemeClr val="tx1"/>
                </a:solidFill>
              </a:rPr>
              <a:t> The full name of the presenting author &amp; the full names of all co-authors</a:t>
            </a:r>
          </a:p>
          <a:p>
            <a:r>
              <a:rPr lang="en-IE" sz="1400" dirty="0">
                <a:solidFill>
                  <a:schemeClr val="tx1"/>
                </a:solidFill>
              </a:rPr>
              <a:t>6. Submissions should clearly state the objectives/aims, method, results &amp; conclusions of the study.</a:t>
            </a:r>
          </a:p>
          <a:p>
            <a:r>
              <a:rPr lang="en-IE" sz="1400" dirty="0">
                <a:solidFill>
                  <a:schemeClr val="tx1"/>
                </a:solidFill>
              </a:rPr>
              <a:t>7. The abstract should not contain bibliographic references, tables or appendices.</a:t>
            </a:r>
          </a:p>
          <a:p>
            <a:r>
              <a:rPr lang="en-IE" sz="1400" dirty="0">
                <a:solidFill>
                  <a:schemeClr val="tx1"/>
                </a:solidFill>
              </a:rPr>
              <a:t>8. The abstract should be approximately 300 words but no more than 400 (count not including</a:t>
            </a:r>
          </a:p>
          <a:p>
            <a:r>
              <a:rPr lang="en-IE" sz="1400" dirty="0">
                <a:solidFill>
                  <a:schemeClr val="tx1"/>
                </a:solidFill>
              </a:rPr>
              <a:t>title/authors)</a:t>
            </a:r>
          </a:p>
          <a:p>
            <a:r>
              <a:rPr lang="en-IE" sz="1400" dirty="0">
                <a:solidFill>
                  <a:schemeClr val="tx1"/>
                </a:solidFill>
              </a:rPr>
              <a:t>9. By submitting your abstract, you are confirming that all authors have approved the submission, and</a:t>
            </a:r>
          </a:p>
          <a:p>
            <a:r>
              <a:rPr lang="en-IE" sz="1400" dirty="0">
                <a:solidFill>
                  <a:schemeClr val="tx1"/>
                </a:solidFill>
              </a:rPr>
              <a:t>agree to your abstract appearing on our website</a:t>
            </a:r>
          </a:p>
          <a:p>
            <a:r>
              <a:rPr lang="en-IE" sz="1400" dirty="0">
                <a:solidFill>
                  <a:schemeClr val="tx1"/>
                </a:solidFill>
              </a:rPr>
              <a:t>10. All sources of financial sponsorship of the study should be stated clearly at the end of the abstract</a:t>
            </a:r>
            <a:r>
              <a:rPr lang="en-IE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IE" sz="1400" dirty="0" smtClean="0">
                <a:solidFill>
                  <a:schemeClr val="tx1"/>
                </a:solidFill>
              </a:rPr>
              <a:t>11. State whether you wish to be entered into the oral presentation competition, or  the poster, or both. 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12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370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Arabic Typesetting</vt:lpstr>
      <vt:lpstr>Arial</vt:lpstr>
      <vt:lpstr>Calibri</vt:lpstr>
      <vt:lpstr>Times New Roman</vt:lpstr>
      <vt:lpstr>Office Theme</vt:lpstr>
      <vt:lpstr>RCSI Deanery Day Meeting</vt:lpstr>
      <vt:lpstr>RCSI Deanery of the CPI – First Annual Meeting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RCSI Deanery Meeting</dc:title>
  <dc:creator>David Cotter (Psychiatry)</dc:creator>
  <cp:lastModifiedBy>David Cotter (Psychiatry)</cp:lastModifiedBy>
  <cp:revision>69</cp:revision>
  <cp:lastPrinted>2019-11-13T17:14:30Z</cp:lastPrinted>
  <dcterms:created xsi:type="dcterms:W3CDTF">2015-03-05T14:04:43Z</dcterms:created>
  <dcterms:modified xsi:type="dcterms:W3CDTF">2019-11-22T14:31:56Z</dcterms:modified>
</cp:coreProperties>
</file>