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7833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3522" y="1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1210-B996-4991-8DB6-0DE81B38CEB0}" type="datetimeFigureOut">
              <a:rPr lang="en-IE" smtClean="0"/>
              <a:pPr/>
              <a:t>15/08/2017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6D16D-E357-4E32-89C2-8FCCC1255B5B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59125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1210-B996-4991-8DB6-0DE81B38CEB0}" type="datetimeFigureOut">
              <a:rPr lang="en-IE" smtClean="0"/>
              <a:pPr/>
              <a:t>15/08/2017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6D16D-E357-4E32-89C2-8FCCC1255B5B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69861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1210-B996-4991-8DB6-0DE81B38CEB0}" type="datetimeFigureOut">
              <a:rPr lang="en-IE" smtClean="0"/>
              <a:pPr/>
              <a:t>15/08/2017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6D16D-E357-4E32-89C2-8FCCC1255B5B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64013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1210-B996-4991-8DB6-0DE81B38CEB0}" type="datetimeFigureOut">
              <a:rPr lang="en-IE" smtClean="0"/>
              <a:pPr/>
              <a:t>15/08/2017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6D16D-E357-4E32-89C2-8FCCC1255B5B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8563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1210-B996-4991-8DB6-0DE81B38CEB0}" type="datetimeFigureOut">
              <a:rPr lang="en-IE" smtClean="0"/>
              <a:pPr/>
              <a:t>15/08/2017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6D16D-E357-4E32-89C2-8FCCC1255B5B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44521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1210-B996-4991-8DB6-0DE81B38CEB0}" type="datetimeFigureOut">
              <a:rPr lang="en-IE" smtClean="0"/>
              <a:pPr/>
              <a:t>15/08/2017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6D16D-E357-4E32-89C2-8FCCC1255B5B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13656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1210-B996-4991-8DB6-0DE81B38CEB0}" type="datetimeFigureOut">
              <a:rPr lang="en-IE" smtClean="0"/>
              <a:pPr/>
              <a:t>15/08/2017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6D16D-E357-4E32-89C2-8FCCC1255B5B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31736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1210-B996-4991-8DB6-0DE81B38CEB0}" type="datetimeFigureOut">
              <a:rPr lang="en-IE" smtClean="0"/>
              <a:pPr/>
              <a:t>15/08/2017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6D16D-E357-4E32-89C2-8FCCC1255B5B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9820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1210-B996-4991-8DB6-0DE81B38CEB0}" type="datetimeFigureOut">
              <a:rPr lang="en-IE" smtClean="0"/>
              <a:pPr/>
              <a:t>15/08/2017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6D16D-E357-4E32-89C2-8FCCC1255B5B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32067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1210-B996-4991-8DB6-0DE81B38CEB0}" type="datetimeFigureOut">
              <a:rPr lang="en-IE" smtClean="0"/>
              <a:pPr/>
              <a:t>15/08/2017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6D16D-E357-4E32-89C2-8FCCC1255B5B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8165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1210-B996-4991-8DB6-0DE81B38CEB0}" type="datetimeFigureOut">
              <a:rPr lang="en-IE" smtClean="0"/>
              <a:pPr/>
              <a:t>15/08/2017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6D16D-E357-4E32-89C2-8FCCC1255B5B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06242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51210-B996-4991-8DB6-0DE81B38CEB0}" type="datetimeFigureOut">
              <a:rPr lang="en-IE" smtClean="0"/>
              <a:pPr/>
              <a:t>15/08/2017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6D16D-E357-4E32-89C2-8FCCC1255B5B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7672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atogrady@rcsi.i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8632" y="0"/>
            <a:ext cx="6858000" cy="899592"/>
          </a:xfrm>
        </p:spPr>
        <p:txBody>
          <a:bodyPr>
            <a:noAutofit/>
          </a:bodyPr>
          <a:lstStyle/>
          <a:p>
            <a:r>
              <a:rPr lang="en-IE" sz="2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RCSI Deanery of the CPI – </a:t>
            </a:r>
            <a:r>
              <a:rPr lang="en-IE" sz="2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Third </a:t>
            </a:r>
            <a:r>
              <a:rPr lang="en-IE" sz="2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Annual Meeting</a:t>
            </a:r>
            <a:br>
              <a:rPr lang="en-IE" sz="2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IE" sz="2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 association with RCSI/NUIG Deanery</a:t>
            </a:r>
            <a:endParaRPr lang="en-IE" sz="2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0648" y="1763688"/>
            <a:ext cx="6336704" cy="648072"/>
          </a:xfrm>
          <a:ln cmpd="tri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algn="l"/>
            <a:r>
              <a:rPr lang="en-IE" sz="3000" b="1" dirty="0" smtClean="0"/>
              <a:t>INVITATION AND CALL FOR ABSTRACTS </a:t>
            </a:r>
          </a:p>
          <a:p>
            <a:pPr algn="l"/>
            <a:r>
              <a:rPr lang="en-IE" sz="1600" b="1" dirty="0" smtClean="0"/>
              <a:t>Annual Meeting  15th September 2017, RCSI Stephens Green Albert Theatre</a:t>
            </a:r>
          </a:p>
          <a:p>
            <a:pPr algn="l"/>
            <a:endParaRPr lang="en-IE" dirty="0" smtClean="0"/>
          </a:p>
          <a:p>
            <a:pPr algn="l"/>
            <a:endParaRPr lang="en-IE" dirty="0" smtClean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327" y="899592"/>
            <a:ext cx="804529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880" y="929967"/>
            <a:ext cx="2160240" cy="659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60648" y="2483768"/>
            <a:ext cx="6336704" cy="65162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E" sz="1400" dirty="0" smtClean="0">
                <a:solidFill>
                  <a:schemeClr val="tx1"/>
                </a:solidFill>
              </a:rPr>
              <a:t>09.30-10.00am	</a:t>
            </a:r>
            <a:r>
              <a:rPr lang="en-IE" sz="1400" b="1" dirty="0" smtClean="0">
                <a:solidFill>
                  <a:schemeClr val="tx1"/>
                </a:solidFill>
              </a:rPr>
              <a:t>Coffee/Tea with Poster Viewing</a:t>
            </a:r>
          </a:p>
          <a:p>
            <a:pPr algn="l"/>
            <a:r>
              <a:rPr lang="en-IE" sz="1400" dirty="0" smtClean="0">
                <a:solidFill>
                  <a:schemeClr val="tx1"/>
                </a:solidFill>
              </a:rPr>
              <a:t>10.00am 		Introduction (Professor David Cotter)</a:t>
            </a:r>
          </a:p>
          <a:p>
            <a:pPr algn="l"/>
            <a:r>
              <a:rPr lang="en-IE" sz="1400" dirty="0" smtClean="0">
                <a:solidFill>
                  <a:schemeClr val="tx1"/>
                </a:solidFill>
              </a:rPr>
              <a:t>10.00-10.35am	Dr Declan Murray</a:t>
            </a:r>
          </a:p>
          <a:p>
            <a:pPr algn="l"/>
            <a:r>
              <a:rPr lang="en-IE" sz="1400" dirty="0">
                <a:solidFill>
                  <a:schemeClr val="tx1"/>
                </a:solidFill>
              </a:rPr>
              <a:t>	</a:t>
            </a:r>
            <a:r>
              <a:rPr lang="en-IE" sz="1400" dirty="0" smtClean="0">
                <a:solidFill>
                  <a:schemeClr val="tx1"/>
                </a:solidFill>
              </a:rPr>
              <a:t>	‘</a:t>
            </a:r>
            <a:r>
              <a:rPr lang="en-IE" sz="1400" dirty="0">
                <a:solidFill>
                  <a:schemeClr val="tx1"/>
                </a:solidFill>
              </a:rPr>
              <a:t>Managing a General Adult Psychiatric Service – a Practical </a:t>
            </a:r>
            <a:r>
              <a:rPr lang="en-IE" sz="1400" dirty="0" smtClean="0">
                <a:solidFill>
                  <a:schemeClr val="tx1"/>
                </a:solidFill>
              </a:rPr>
              <a:t>			Approach</a:t>
            </a:r>
            <a:r>
              <a:rPr lang="en-IE" sz="1400" dirty="0">
                <a:solidFill>
                  <a:schemeClr val="tx1"/>
                </a:solidFill>
              </a:rPr>
              <a:t>’</a:t>
            </a:r>
          </a:p>
          <a:p>
            <a:pPr algn="l"/>
            <a:r>
              <a:rPr lang="en-IE" sz="1400" dirty="0" smtClean="0">
                <a:solidFill>
                  <a:schemeClr val="tx1"/>
                </a:solidFill>
              </a:rPr>
              <a:t>10.45- 11.20	:</a:t>
            </a:r>
            <a:r>
              <a:rPr lang="en-IE" sz="1400" dirty="0">
                <a:solidFill>
                  <a:schemeClr val="tx1"/>
                </a:solidFill>
              </a:rPr>
              <a:t>	</a:t>
            </a:r>
            <a:r>
              <a:rPr lang="en-IE" sz="1400" dirty="0" smtClean="0">
                <a:solidFill>
                  <a:schemeClr val="tx1"/>
                </a:solidFill>
              </a:rPr>
              <a:t>BST/HST Trainee presentations x 3  </a:t>
            </a:r>
            <a:endParaRPr lang="en-IE" sz="1400" dirty="0">
              <a:solidFill>
                <a:schemeClr val="tx1"/>
              </a:solidFill>
            </a:endParaRPr>
          </a:p>
          <a:p>
            <a:pPr algn="l"/>
            <a:r>
              <a:rPr lang="en-IE" sz="1400" dirty="0">
                <a:solidFill>
                  <a:schemeClr val="tx1"/>
                </a:solidFill>
              </a:rPr>
              <a:t>		</a:t>
            </a:r>
          </a:p>
          <a:p>
            <a:pPr algn="l"/>
            <a:r>
              <a:rPr lang="en-IE" sz="1400" dirty="0" smtClean="0">
                <a:solidFill>
                  <a:schemeClr val="tx1"/>
                </a:solidFill>
              </a:rPr>
              <a:t>11.20- 11.40am	</a:t>
            </a:r>
            <a:r>
              <a:rPr lang="en-IE" sz="1400" b="1" dirty="0" smtClean="0">
                <a:solidFill>
                  <a:schemeClr val="tx1"/>
                </a:solidFill>
              </a:rPr>
              <a:t>Coffee/Tea with Poster Viewing</a:t>
            </a:r>
          </a:p>
          <a:p>
            <a:pPr algn="l"/>
            <a:endParaRPr lang="en-IE" sz="1400" dirty="0" smtClean="0">
              <a:solidFill>
                <a:schemeClr val="tx1"/>
              </a:solidFill>
            </a:endParaRPr>
          </a:p>
          <a:p>
            <a:pPr algn="l"/>
            <a:r>
              <a:rPr lang="en-IE" sz="1400" dirty="0" smtClean="0">
                <a:solidFill>
                  <a:schemeClr val="tx1"/>
                </a:solidFill>
              </a:rPr>
              <a:t>11.40- 12.15:		Dr Siobhan MacHale:  </a:t>
            </a:r>
          </a:p>
          <a:p>
            <a:pPr algn="l"/>
            <a:r>
              <a:rPr lang="en-IE" sz="1400" dirty="0">
                <a:solidFill>
                  <a:schemeClr val="tx1"/>
                </a:solidFill>
              </a:rPr>
              <a:t>	</a:t>
            </a:r>
            <a:r>
              <a:rPr lang="en-IE" sz="1400" dirty="0" smtClean="0">
                <a:solidFill>
                  <a:schemeClr val="tx1"/>
                </a:solidFill>
              </a:rPr>
              <a:t>	‘</a:t>
            </a:r>
            <a:r>
              <a:rPr lang="en-IE" sz="1400" dirty="0">
                <a:solidFill>
                  <a:schemeClr val="tx1"/>
                </a:solidFill>
              </a:rPr>
              <a:t>Somatoform Disorders - Explaining </a:t>
            </a:r>
            <a:r>
              <a:rPr lang="en-IE" sz="1400" dirty="0" smtClean="0">
                <a:solidFill>
                  <a:schemeClr val="tx1"/>
                </a:solidFill>
              </a:rPr>
              <a:t>the (</a:t>
            </a:r>
            <a:r>
              <a:rPr lang="en-IE" sz="1400" dirty="0">
                <a:solidFill>
                  <a:schemeClr val="tx1"/>
                </a:solidFill>
              </a:rPr>
              <a:t>Medically) </a:t>
            </a:r>
            <a:r>
              <a:rPr lang="en-IE" sz="1400" dirty="0" smtClean="0">
                <a:solidFill>
                  <a:schemeClr val="tx1"/>
                </a:solidFill>
              </a:rPr>
              <a:t>			Unexplained</a:t>
            </a:r>
            <a:r>
              <a:rPr lang="en-IE" sz="1400" dirty="0">
                <a:solidFill>
                  <a:schemeClr val="tx1"/>
                </a:solidFill>
              </a:rPr>
              <a:t>’</a:t>
            </a:r>
            <a:endParaRPr lang="en-IE" sz="1400" dirty="0" smtClean="0">
              <a:solidFill>
                <a:schemeClr val="tx1"/>
              </a:solidFill>
            </a:endParaRPr>
          </a:p>
          <a:p>
            <a:pPr algn="l"/>
            <a:endParaRPr lang="en-IE" sz="1400" dirty="0">
              <a:solidFill>
                <a:schemeClr val="tx1"/>
              </a:solidFill>
            </a:endParaRPr>
          </a:p>
          <a:p>
            <a:pPr algn="l"/>
            <a:r>
              <a:rPr lang="en-IE" sz="1400" dirty="0" smtClean="0">
                <a:solidFill>
                  <a:schemeClr val="tx1"/>
                </a:solidFill>
              </a:rPr>
              <a:t>12.15- 12.50		</a:t>
            </a:r>
            <a:r>
              <a:rPr lang="en-IE" sz="1400" dirty="0">
                <a:solidFill>
                  <a:schemeClr val="tx1"/>
                </a:solidFill>
              </a:rPr>
              <a:t>Dr John </a:t>
            </a:r>
            <a:r>
              <a:rPr lang="en-IE" sz="1400" dirty="0" smtClean="0">
                <a:solidFill>
                  <a:schemeClr val="tx1"/>
                </a:solidFill>
              </a:rPr>
              <a:t>Lally:</a:t>
            </a:r>
            <a:endParaRPr lang="en-IE" sz="1400" dirty="0">
              <a:solidFill>
                <a:schemeClr val="tx1"/>
              </a:solidFill>
            </a:endParaRPr>
          </a:p>
          <a:p>
            <a:pPr algn="l"/>
            <a:r>
              <a:rPr lang="en-IE" sz="1400" dirty="0">
                <a:solidFill>
                  <a:schemeClr val="tx1"/>
                </a:solidFill>
              </a:rPr>
              <a:t>		‘Optimising management of refractory psychosis; lessons from 		the UK National Psychosis Unit’</a:t>
            </a:r>
            <a:endParaRPr lang="en-IE" sz="1400" dirty="0" smtClean="0">
              <a:solidFill>
                <a:schemeClr val="tx1"/>
              </a:solidFill>
            </a:endParaRPr>
          </a:p>
          <a:p>
            <a:pPr algn="l"/>
            <a:endParaRPr lang="en-IE" sz="1400" dirty="0">
              <a:solidFill>
                <a:schemeClr val="tx1"/>
              </a:solidFill>
            </a:endParaRPr>
          </a:p>
          <a:p>
            <a:pPr algn="l"/>
            <a:r>
              <a:rPr lang="en-IE" sz="1400" dirty="0" smtClean="0">
                <a:solidFill>
                  <a:schemeClr val="tx1"/>
                </a:solidFill>
              </a:rPr>
              <a:t>12.50-1.30pm: 	</a:t>
            </a:r>
            <a:r>
              <a:rPr lang="en-IE" sz="1400" b="1" dirty="0" smtClean="0">
                <a:solidFill>
                  <a:schemeClr val="tx1"/>
                </a:solidFill>
              </a:rPr>
              <a:t>Lunch / Sandwiches &amp; Poster viewing </a:t>
            </a:r>
          </a:p>
          <a:p>
            <a:pPr algn="l"/>
            <a:endParaRPr lang="en-IE" sz="1400" dirty="0" smtClean="0">
              <a:solidFill>
                <a:schemeClr val="tx1"/>
              </a:solidFill>
            </a:endParaRPr>
          </a:p>
          <a:p>
            <a:pPr algn="l"/>
            <a:r>
              <a:rPr lang="en-IE" sz="1400" dirty="0" smtClean="0">
                <a:solidFill>
                  <a:schemeClr val="tx1"/>
                </a:solidFill>
              </a:rPr>
              <a:t>1.30PM -2.15pm	</a:t>
            </a:r>
            <a:r>
              <a:rPr lang="en-IE" sz="1400" dirty="0">
                <a:solidFill>
                  <a:schemeClr val="tx1"/>
                </a:solidFill>
              </a:rPr>
              <a:t>Dr Paul </a:t>
            </a:r>
            <a:r>
              <a:rPr lang="en-IE" sz="1400" dirty="0" smtClean="0">
                <a:solidFill>
                  <a:schemeClr val="tx1"/>
                </a:solidFill>
              </a:rPr>
              <a:t>Moran:</a:t>
            </a:r>
            <a:endParaRPr lang="en-IE" sz="1400" dirty="0">
              <a:solidFill>
                <a:schemeClr val="tx1"/>
              </a:solidFill>
            </a:endParaRPr>
          </a:p>
          <a:p>
            <a:pPr algn="l"/>
            <a:r>
              <a:rPr lang="en-IE" sz="1400" dirty="0">
                <a:solidFill>
                  <a:schemeClr val="tx1"/>
                </a:solidFill>
              </a:rPr>
              <a:t>		</a:t>
            </a:r>
            <a:r>
              <a:rPr lang="en-IE" sz="1400" dirty="0" smtClean="0">
                <a:solidFill>
                  <a:schemeClr val="tx1"/>
                </a:solidFill>
              </a:rPr>
              <a:t>‘The Psychiatry of Transgender</a:t>
            </a:r>
            <a:r>
              <a:rPr lang="en-IE" sz="1400" dirty="0">
                <a:solidFill>
                  <a:schemeClr val="tx1"/>
                </a:solidFill>
              </a:rPr>
              <a:t>’</a:t>
            </a:r>
          </a:p>
          <a:p>
            <a:pPr algn="l"/>
            <a:endParaRPr lang="en-IE" sz="1400" dirty="0" smtClean="0">
              <a:solidFill>
                <a:schemeClr val="tx1"/>
              </a:solidFill>
            </a:endParaRPr>
          </a:p>
          <a:p>
            <a:pPr algn="l"/>
            <a:r>
              <a:rPr lang="en-IE" sz="1400" dirty="0" smtClean="0">
                <a:solidFill>
                  <a:schemeClr val="tx1"/>
                </a:solidFill>
              </a:rPr>
              <a:t>2.15 pm – 3.00pm	Professor Greg </a:t>
            </a:r>
            <a:r>
              <a:rPr lang="en-IE" sz="1400" dirty="0" err="1" smtClean="0">
                <a:solidFill>
                  <a:schemeClr val="tx1"/>
                </a:solidFill>
              </a:rPr>
              <a:t>Swanwick</a:t>
            </a:r>
            <a:r>
              <a:rPr lang="en-IE" sz="1400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en-IE" sz="1400" dirty="0">
                <a:solidFill>
                  <a:schemeClr val="tx1"/>
                </a:solidFill>
              </a:rPr>
              <a:t>	</a:t>
            </a:r>
            <a:r>
              <a:rPr lang="en-IE" sz="1400" dirty="0" smtClean="0">
                <a:solidFill>
                  <a:schemeClr val="tx1"/>
                </a:solidFill>
              </a:rPr>
              <a:t>	‘Making the most of your training’ followed by Q&amp;A </a:t>
            </a:r>
            <a:endParaRPr lang="en-IE" sz="1400" dirty="0">
              <a:solidFill>
                <a:schemeClr val="tx1"/>
              </a:solidFill>
            </a:endParaRPr>
          </a:p>
          <a:p>
            <a:pPr algn="l"/>
            <a:endParaRPr lang="en-IE" sz="1400" dirty="0" smtClean="0">
              <a:solidFill>
                <a:schemeClr val="tx1"/>
              </a:solidFill>
            </a:endParaRPr>
          </a:p>
          <a:p>
            <a:pPr algn="l"/>
            <a:r>
              <a:rPr lang="en-IE" sz="1400" dirty="0" smtClean="0">
                <a:solidFill>
                  <a:schemeClr val="tx1"/>
                </a:solidFill>
              </a:rPr>
              <a:t>3pm-3.15		</a:t>
            </a:r>
            <a:r>
              <a:rPr lang="en-IE" sz="1400" b="1" dirty="0">
                <a:solidFill>
                  <a:schemeClr val="tx1"/>
                </a:solidFill>
              </a:rPr>
              <a:t>Coffee/ </a:t>
            </a:r>
            <a:r>
              <a:rPr lang="en-IE" sz="1400" b="1" dirty="0" smtClean="0">
                <a:solidFill>
                  <a:schemeClr val="tx1"/>
                </a:solidFill>
              </a:rPr>
              <a:t>Tea &amp; Prize </a:t>
            </a:r>
            <a:r>
              <a:rPr lang="en-IE" sz="1400" b="1" dirty="0">
                <a:solidFill>
                  <a:schemeClr val="tx1"/>
                </a:solidFill>
              </a:rPr>
              <a:t>Giving </a:t>
            </a:r>
            <a:endParaRPr lang="en-IE" sz="1400" b="1" dirty="0" smtClean="0">
              <a:solidFill>
                <a:schemeClr val="tx1"/>
              </a:solidFill>
            </a:endParaRPr>
          </a:p>
          <a:p>
            <a:pPr algn="l"/>
            <a:endParaRPr lang="en-IE" sz="1400" dirty="0" smtClean="0">
              <a:solidFill>
                <a:schemeClr val="tx1"/>
              </a:solidFill>
            </a:endParaRPr>
          </a:p>
          <a:p>
            <a:pPr algn="l"/>
            <a:r>
              <a:rPr lang="en-IE" sz="1400" dirty="0" smtClean="0">
                <a:solidFill>
                  <a:schemeClr val="tx1"/>
                </a:solidFill>
              </a:rPr>
              <a:t>3.15-4.00 		Dr </a:t>
            </a:r>
            <a:r>
              <a:rPr lang="en-IE" sz="1400" dirty="0" err="1" smtClean="0">
                <a:solidFill>
                  <a:schemeClr val="tx1"/>
                </a:solidFill>
              </a:rPr>
              <a:t>Shearranie</a:t>
            </a:r>
            <a:r>
              <a:rPr lang="en-IE" sz="1400" dirty="0" smtClean="0">
                <a:solidFill>
                  <a:schemeClr val="tx1"/>
                </a:solidFill>
              </a:rPr>
              <a:t> Raj: </a:t>
            </a:r>
          </a:p>
          <a:p>
            <a:pPr algn="l"/>
            <a:r>
              <a:rPr lang="en-IE" sz="1400" dirty="0">
                <a:solidFill>
                  <a:schemeClr val="tx1"/>
                </a:solidFill>
              </a:rPr>
              <a:t>	</a:t>
            </a:r>
            <a:r>
              <a:rPr lang="en-IE" sz="1400" dirty="0" smtClean="0">
                <a:solidFill>
                  <a:schemeClr val="tx1"/>
                </a:solidFill>
              </a:rPr>
              <a:t>	Trainee portfolio training discussion session</a:t>
            </a:r>
          </a:p>
          <a:p>
            <a:pPr algn="l"/>
            <a:r>
              <a:rPr lang="en-IE" sz="1400" dirty="0" smtClean="0">
                <a:solidFill>
                  <a:schemeClr val="tx1"/>
                </a:solidFill>
              </a:rPr>
              <a:t>		</a:t>
            </a:r>
          </a:p>
          <a:p>
            <a:pPr algn="l"/>
            <a:r>
              <a:rPr lang="en-IE" sz="1400" dirty="0">
                <a:solidFill>
                  <a:schemeClr val="tx1"/>
                </a:solidFill>
              </a:rPr>
              <a:t>	</a:t>
            </a:r>
            <a:r>
              <a:rPr lang="en-IE" sz="1400" dirty="0" smtClean="0">
                <a:solidFill>
                  <a:schemeClr val="tx1"/>
                </a:solidFill>
              </a:rPr>
              <a:t>	</a:t>
            </a:r>
            <a:r>
              <a:rPr lang="en-IE" sz="1400" b="1" dirty="0" smtClean="0">
                <a:solidFill>
                  <a:schemeClr val="tx1"/>
                </a:solidFill>
              </a:rPr>
              <a:t>End of Meeting    </a:t>
            </a:r>
            <a:endParaRPr lang="en-IE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75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6339"/>
            <a:ext cx="6858000" cy="864095"/>
          </a:xfrm>
        </p:spPr>
        <p:txBody>
          <a:bodyPr>
            <a:normAutofit fontScale="90000"/>
          </a:bodyPr>
          <a:lstStyle/>
          <a:p>
            <a:r>
              <a:rPr lang="en-IE" sz="31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RCSI Deanery of the CPI – </a:t>
            </a:r>
            <a:r>
              <a:rPr lang="en-IE" sz="31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Third </a:t>
            </a:r>
            <a:r>
              <a:rPr lang="en-IE" sz="31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Annual Meeting</a:t>
            </a:r>
            <a:r>
              <a:rPr lang="en-IE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en-IE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en-IE" sz="3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0648" y="2195736"/>
            <a:ext cx="6336704" cy="1584176"/>
          </a:xfrm>
          <a:ln cmpd="tri">
            <a:solidFill>
              <a:schemeClr val="tx1"/>
            </a:solidFill>
          </a:ln>
        </p:spPr>
        <p:txBody>
          <a:bodyPr>
            <a:normAutofit fontScale="40000" lnSpcReduction="20000"/>
          </a:bodyPr>
          <a:lstStyle/>
          <a:p>
            <a:pPr algn="just"/>
            <a:r>
              <a:rPr lang="en-IE" sz="3700" dirty="0">
                <a:solidFill>
                  <a:schemeClr val="tx1"/>
                </a:solidFill>
              </a:rPr>
              <a:t>The </a:t>
            </a:r>
            <a:r>
              <a:rPr lang="en-IE" sz="3700" dirty="0" smtClean="0">
                <a:solidFill>
                  <a:schemeClr val="tx1"/>
                </a:solidFill>
              </a:rPr>
              <a:t> RCSI Deanery of the CPI invites </a:t>
            </a:r>
            <a:r>
              <a:rPr lang="en-IE" sz="3700" dirty="0">
                <a:solidFill>
                  <a:schemeClr val="tx1"/>
                </a:solidFill>
              </a:rPr>
              <a:t>abstract submissions from all </a:t>
            </a:r>
            <a:r>
              <a:rPr lang="en-IE" sz="3700" dirty="0" smtClean="0">
                <a:solidFill>
                  <a:schemeClr val="tx1"/>
                </a:solidFill>
              </a:rPr>
              <a:t>RCSI Deanery NCHD’s </a:t>
            </a:r>
            <a:r>
              <a:rPr lang="en-IE" sz="3700" dirty="0">
                <a:solidFill>
                  <a:schemeClr val="tx1"/>
                </a:solidFill>
              </a:rPr>
              <a:t>in psychiatry </a:t>
            </a:r>
            <a:r>
              <a:rPr lang="en-IE" sz="3700" dirty="0" smtClean="0">
                <a:solidFill>
                  <a:schemeClr val="tx1"/>
                </a:solidFill>
              </a:rPr>
              <a:t>for Poster </a:t>
            </a:r>
            <a:r>
              <a:rPr lang="en-IE" sz="3700" u="sng" dirty="0" smtClean="0">
                <a:solidFill>
                  <a:schemeClr val="tx1"/>
                </a:solidFill>
              </a:rPr>
              <a:t>or</a:t>
            </a:r>
            <a:r>
              <a:rPr lang="en-IE" sz="3700" dirty="0" smtClean="0">
                <a:solidFill>
                  <a:schemeClr val="tx1"/>
                </a:solidFill>
              </a:rPr>
              <a:t> Oral presentation</a:t>
            </a:r>
            <a:r>
              <a:rPr lang="en-IE" sz="3700" dirty="0">
                <a:solidFill>
                  <a:schemeClr val="tx1"/>
                </a:solidFill>
              </a:rPr>
              <a:t>. Applicants will be informed whether their abstract has been accepted or </a:t>
            </a:r>
            <a:r>
              <a:rPr lang="en-IE" sz="3700" dirty="0" smtClean="0">
                <a:solidFill>
                  <a:schemeClr val="tx1"/>
                </a:solidFill>
              </a:rPr>
              <a:t>not within one week </a:t>
            </a:r>
            <a:r>
              <a:rPr lang="en-IE" sz="3700" dirty="0">
                <a:solidFill>
                  <a:schemeClr val="tx1"/>
                </a:solidFill>
              </a:rPr>
              <a:t>of the closing </a:t>
            </a:r>
            <a:r>
              <a:rPr lang="en-IE" sz="3700" dirty="0" smtClean="0">
                <a:solidFill>
                  <a:schemeClr val="tx1"/>
                </a:solidFill>
              </a:rPr>
              <a:t>date </a:t>
            </a:r>
            <a:r>
              <a:rPr lang="en-IE" sz="3700" u="sng" dirty="0" smtClean="0">
                <a:solidFill>
                  <a:schemeClr val="tx1"/>
                </a:solidFill>
              </a:rPr>
              <a:t>(April 15</a:t>
            </a:r>
            <a:r>
              <a:rPr lang="en-IE" sz="3700" u="sng" baseline="30000" dirty="0" smtClean="0">
                <a:solidFill>
                  <a:schemeClr val="tx1"/>
                </a:solidFill>
              </a:rPr>
              <a:t>th </a:t>
            </a:r>
            <a:r>
              <a:rPr lang="en-IE" sz="3700" dirty="0" smtClean="0">
                <a:solidFill>
                  <a:schemeClr val="tx1"/>
                </a:solidFill>
              </a:rPr>
              <a:t>). </a:t>
            </a:r>
            <a:r>
              <a:rPr lang="en-IE" sz="3700" dirty="0">
                <a:solidFill>
                  <a:schemeClr val="tx1"/>
                </a:solidFill>
              </a:rPr>
              <a:t>The posters will be displayed over </a:t>
            </a:r>
            <a:r>
              <a:rPr lang="en-IE" sz="3700" dirty="0" smtClean="0">
                <a:solidFill>
                  <a:schemeClr val="tx1"/>
                </a:solidFill>
              </a:rPr>
              <a:t>the course of the meeting and must be available for viewing from 09.00am. Oral </a:t>
            </a:r>
            <a:r>
              <a:rPr lang="en-IE" sz="3700" dirty="0" err="1" smtClean="0">
                <a:solidFill>
                  <a:schemeClr val="tx1"/>
                </a:solidFill>
              </a:rPr>
              <a:t>presention</a:t>
            </a:r>
            <a:r>
              <a:rPr lang="en-IE" sz="3700" dirty="0" smtClean="0">
                <a:solidFill>
                  <a:schemeClr val="tx1"/>
                </a:solidFill>
              </a:rPr>
              <a:t> are 10 minutes in length and 5 minutes for questions.  </a:t>
            </a:r>
          </a:p>
          <a:p>
            <a:pPr algn="just"/>
            <a:endParaRPr lang="en-IE" sz="3700" dirty="0">
              <a:solidFill>
                <a:schemeClr val="tx1"/>
              </a:solidFill>
            </a:endParaRPr>
          </a:p>
          <a:p>
            <a:pPr algn="just"/>
            <a:endParaRPr lang="en-IE" dirty="0" smtClean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327" y="899592"/>
            <a:ext cx="115212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912" y="969310"/>
            <a:ext cx="3456384" cy="1054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60648" y="3923928"/>
            <a:ext cx="6336704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400" b="1" dirty="0">
                <a:solidFill>
                  <a:schemeClr val="tx1"/>
                </a:solidFill>
              </a:rPr>
              <a:t>Guidelines for sending your abstract:</a:t>
            </a:r>
          </a:p>
          <a:p>
            <a:r>
              <a:rPr lang="en-IE" sz="1400" dirty="0">
                <a:solidFill>
                  <a:schemeClr val="tx1"/>
                </a:solidFill>
              </a:rPr>
              <a:t>1. Please email your submission to </a:t>
            </a:r>
            <a:r>
              <a:rPr lang="en-IE" sz="1400" dirty="0" smtClean="0">
                <a:solidFill>
                  <a:schemeClr val="tx1"/>
                </a:solidFill>
                <a:hlinkClick r:id="rId4"/>
              </a:rPr>
              <a:t>catogrady@rcsi.ie</a:t>
            </a:r>
            <a:r>
              <a:rPr lang="en-IE" sz="1400" dirty="0" smtClean="0">
                <a:solidFill>
                  <a:schemeClr val="tx1"/>
                </a:solidFill>
              </a:rPr>
              <a:t> ,before April 15th</a:t>
            </a:r>
            <a:endParaRPr lang="en-IE" sz="1400" dirty="0">
              <a:solidFill>
                <a:schemeClr val="tx1"/>
              </a:solidFill>
            </a:endParaRPr>
          </a:p>
          <a:p>
            <a:r>
              <a:rPr lang="en-IE" sz="1400" dirty="0" smtClean="0">
                <a:solidFill>
                  <a:schemeClr val="tx1"/>
                </a:solidFill>
              </a:rPr>
              <a:t>2</a:t>
            </a:r>
            <a:r>
              <a:rPr lang="en-IE" sz="1400" dirty="0">
                <a:solidFill>
                  <a:schemeClr val="tx1"/>
                </a:solidFill>
              </a:rPr>
              <a:t>. Abstracts must be in English.</a:t>
            </a:r>
          </a:p>
          <a:p>
            <a:r>
              <a:rPr lang="en-IE" sz="1400" dirty="0">
                <a:solidFill>
                  <a:schemeClr val="tx1"/>
                </a:solidFill>
              </a:rPr>
              <a:t>3. Attach your abstract as a Word document, single-spaced using font size 11. Hand-written abstracts</a:t>
            </a:r>
          </a:p>
          <a:p>
            <a:r>
              <a:rPr lang="en-IE" sz="1400" dirty="0">
                <a:solidFill>
                  <a:schemeClr val="tx1"/>
                </a:solidFill>
              </a:rPr>
              <a:t>will not be accepted. (Please do not use any other formatting than specified).</a:t>
            </a:r>
          </a:p>
          <a:p>
            <a:r>
              <a:rPr lang="en-IE" sz="1400" dirty="0">
                <a:solidFill>
                  <a:schemeClr val="tx1"/>
                </a:solidFill>
              </a:rPr>
              <a:t>4. The following information should be included on the email -</a:t>
            </a:r>
          </a:p>
          <a:p>
            <a:r>
              <a:rPr lang="en-IE" sz="1400" dirty="0">
                <a:solidFill>
                  <a:schemeClr val="tx1"/>
                </a:solidFill>
              </a:rPr>
              <a:t> The full name of the presenting author – NOTE: </a:t>
            </a:r>
            <a:r>
              <a:rPr lang="en-IE" sz="1400" b="1" dirty="0">
                <a:solidFill>
                  <a:schemeClr val="tx1"/>
                </a:solidFill>
              </a:rPr>
              <a:t>There may only be one presenting author</a:t>
            </a:r>
          </a:p>
          <a:p>
            <a:r>
              <a:rPr lang="en-IE" sz="1400" b="1" dirty="0">
                <a:solidFill>
                  <a:schemeClr val="tx1"/>
                </a:solidFill>
              </a:rPr>
              <a:t>per abstract</a:t>
            </a:r>
          </a:p>
          <a:p>
            <a:r>
              <a:rPr lang="en-IE" sz="1400" dirty="0">
                <a:solidFill>
                  <a:schemeClr val="tx1"/>
                </a:solidFill>
              </a:rPr>
              <a:t> Your current appointment &amp; place of work address (</a:t>
            </a:r>
            <a:r>
              <a:rPr lang="en-IE" sz="1400" i="1" dirty="0">
                <a:solidFill>
                  <a:schemeClr val="tx1"/>
                </a:solidFill>
              </a:rPr>
              <a:t>this information will be displayed on the</a:t>
            </a:r>
          </a:p>
          <a:p>
            <a:r>
              <a:rPr lang="en-IE" sz="1400" i="1" dirty="0">
                <a:solidFill>
                  <a:schemeClr val="tx1"/>
                </a:solidFill>
              </a:rPr>
              <a:t>programme if you are invited to present)</a:t>
            </a:r>
          </a:p>
          <a:p>
            <a:r>
              <a:rPr lang="en-IE" sz="1400" dirty="0">
                <a:solidFill>
                  <a:schemeClr val="tx1"/>
                </a:solidFill>
              </a:rPr>
              <a:t> Daytime telephone number</a:t>
            </a:r>
          </a:p>
          <a:p>
            <a:r>
              <a:rPr lang="en-IE" sz="1400" dirty="0">
                <a:solidFill>
                  <a:schemeClr val="tx1"/>
                </a:solidFill>
              </a:rPr>
              <a:t>5. The following information should be included on the abstract –</a:t>
            </a:r>
          </a:p>
          <a:p>
            <a:r>
              <a:rPr lang="en-IE" sz="1400" dirty="0">
                <a:solidFill>
                  <a:schemeClr val="tx1"/>
                </a:solidFill>
              </a:rPr>
              <a:t> The title of the abstract typed in </a:t>
            </a:r>
            <a:r>
              <a:rPr lang="en-IE" sz="1400" b="1" dirty="0">
                <a:solidFill>
                  <a:schemeClr val="tx1"/>
                </a:solidFill>
              </a:rPr>
              <a:t>bold</a:t>
            </a:r>
          </a:p>
          <a:p>
            <a:r>
              <a:rPr lang="en-IE" sz="1400" dirty="0">
                <a:solidFill>
                  <a:schemeClr val="tx1"/>
                </a:solidFill>
              </a:rPr>
              <a:t> The full name of the presenting author &amp; the full names of all co-authors</a:t>
            </a:r>
          </a:p>
          <a:p>
            <a:r>
              <a:rPr lang="en-IE" sz="1400" dirty="0">
                <a:solidFill>
                  <a:schemeClr val="tx1"/>
                </a:solidFill>
              </a:rPr>
              <a:t>6. Submissions should clearly state the objectives/aims, method, results &amp; conclusions of the study.</a:t>
            </a:r>
          </a:p>
          <a:p>
            <a:r>
              <a:rPr lang="en-IE" sz="1400" dirty="0">
                <a:solidFill>
                  <a:schemeClr val="tx1"/>
                </a:solidFill>
              </a:rPr>
              <a:t>7. The abstract should not contain bibliographic references, tables or appendices.</a:t>
            </a:r>
          </a:p>
          <a:p>
            <a:r>
              <a:rPr lang="en-IE" sz="1400" dirty="0">
                <a:solidFill>
                  <a:schemeClr val="tx1"/>
                </a:solidFill>
              </a:rPr>
              <a:t>8. The abstract should be approximately 300 words but no more than 400 (count not including</a:t>
            </a:r>
          </a:p>
          <a:p>
            <a:r>
              <a:rPr lang="en-IE" sz="1400" dirty="0">
                <a:solidFill>
                  <a:schemeClr val="tx1"/>
                </a:solidFill>
              </a:rPr>
              <a:t>title/authors)</a:t>
            </a:r>
          </a:p>
          <a:p>
            <a:r>
              <a:rPr lang="en-IE" sz="1400" dirty="0">
                <a:solidFill>
                  <a:schemeClr val="tx1"/>
                </a:solidFill>
              </a:rPr>
              <a:t>9. By submitting your abstract, you are confirming that all authors have approved the submission, and</a:t>
            </a:r>
          </a:p>
          <a:p>
            <a:r>
              <a:rPr lang="en-IE" sz="1400" dirty="0">
                <a:solidFill>
                  <a:schemeClr val="tx1"/>
                </a:solidFill>
              </a:rPr>
              <a:t>agree to your abstract appearing on our website</a:t>
            </a:r>
          </a:p>
          <a:p>
            <a:r>
              <a:rPr lang="en-IE" sz="1400" dirty="0">
                <a:solidFill>
                  <a:schemeClr val="tx1"/>
                </a:solidFill>
              </a:rPr>
              <a:t>10. All sources of financial sponsorship of the study should be stated clearly at the end of the abstract</a:t>
            </a:r>
            <a:r>
              <a:rPr lang="en-IE" sz="1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IE" sz="1400" dirty="0" smtClean="0">
                <a:solidFill>
                  <a:schemeClr val="tx1"/>
                </a:solidFill>
              </a:rPr>
              <a:t>11. State whether you wish to be entered into the oral presentation competition, or  the poster, or both. </a:t>
            </a:r>
            <a:endParaRPr lang="en-I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812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1656</TotalTime>
  <Words>392</Words>
  <Application>Microsoft Office PowerPoint</Application>
  <PresentationFormat>On-screen Show (4:3)</PresentationFormat>
  <Paragraphs>55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RCSI Deanery of the CPI – Third Annual Meeting in association with RCSI/NUIG Deanery</vt:lpstr>
      <vt:lpstr>RCSI Deanery of the CPI – Third Annual Meeting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RCSI Deanery Meeting</dc:title>
  <dc:creator>David Cotter (Psychiatry)</dc:creator>
  <cp:lastModifiedBy>Louise Bunyan</cp:lastModifiedBy>
  <cp:revision>34</cp:revision>
  <cp:lastPrinted>2016-08-16T14:54:58Z</cp:lastPrinted>
  <dcterms:created xsi:type="dcterms:W3CDTF">2015-03-05T14:04:43Z</dcterms:created>
  <dcterms:modified xsi:type="dcterms:W3CDTF">2017-08-15T09:20:42Z</dcterms:modified>
</cp:coreProperties>
</file>